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c6e57cbfefe44e5" /><Relationship Type="http://schemas.openxmlformats.org/officeDocument/2006/relationships/extended-properties" Target="/docProps/app.xml" Id="Rb7a0746554754661" /><Relationship Type="http://schemas.openxmlformats.org/officeDocument/2006/relationships/officeDocument" Target="/ppt/presentation.xml" Id="R391a42d7f3cd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c626b1d0848f6"/>
  </p:sldMasterIdLst>
  <p:notesMasterIdLst>
    <p:notesMasterId xmlns:r="http://schemas.openxmlformats.org/officeDocument/2006/relationships" r:id="R1529b61501c24c73"/>
  </p:notesMasterIdLst>
  <p:sldIdLst>
    <p:sldId xmlns:r="http://schemas.openxmlformats.org/officeDocument/2006/relationships" id="256" r:id="R701e8d1105bf400e"/>
    <p:sldId xmlns:r="http://schemas.openxmlformats.org/officeDocument/2006/relationships" id="257" r:id="R2f031c99da6045a5"/>
    <p:sldId xmlns:r="http://schemas.openxmlformats.org/officeDocument/2006/relationships" id="258" r:id="Rd6332c46ee784201"/>
    <p:sldId xmlns:r="http://schemas.openxmlformats.org/officeDocument/2006/relationships" id="259" r:id="R66a8231259044bbb"/>
    <p:sldId xmlns:r="http://schemas.openxmlformats.org/officeDocument/2006/relationships" id="260" r:id="R0e7a7d9e7ce84d41"/>
    <p:sldId xmlns:r="http://schemas.openxmlformats.org/officeDocument/2006/relationships" id="261" r:id="R91f1f673a9084f37"/>
    <p:sldId xmlns:r="http://schemas.openxmlformats.org/officeDocument/2006/relationships" id="262" r:id="R71e703e662034640"/>
    <p:sldId xmlns:r="http://schemas.openxmlformats.org/officeDocument/2006/relationships" id="263" r:id="R505d4bb1a74140ad"/>
    <p:sldId xmlns:r="http://schemas.openxmlformats.org/officeDocument/2006/relationships" id="264" r:id="R16ddf43ec16e4568"/>
    <p:sldId xmlns:r="http://schemas.openxmlformats.org/officeDocument/2006/relationships" id="265" r:id="R27dfa56bf6ed4c7c"/>
    <p:sldId xmlns:r="http://schemas.openxmlformats.org/officeDocument/2006/relationships" id="266" r:id="R91fb1ed2fc4d4f33"/>
    <p:sldId xmlns:r="http://schemas.openxmlformats.org/officeDocument/2006/relationships" id="267" r:id="R2e8cdc9497594882"/>
    <p:sldId xmlns:r="http://schemas.openxmlformats.org/officeDocument/2006/relationships" id="268" r:id="Ra76611b6c62a4f0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9cd6f6548fa4cfc" /><Relationship Type="http://schemas.openxmlformats.org/officeDocument/2006/relationships/slideMaster" Target="/ppt/slideMasters/slideMaster1.xml" Id="R5f4c626b1d0848f6" /><Relationship Type="http://schemas.openxmlformats.org/officeDocument/2006/relationships/notesMaster" Target="/ppt/notesMasters/notesMaster1.xml" Id="R1529b61501c24c73" /><Relationship Type="http://schemas.openxmlformats.org/officeDocument/2006/relationships/presProps" Target="/ppt/presProps.xml" Id="R8c9ad3793d3147bd" /><Relationship Type="http://schemas.openxmlformats.org/officeDocument/2006/relationships/tableStyles" Target="/ppt/tableStyles.xml" Id="R513f190be8264797" /><Relationship Type="http://schemas.openxmlformats.org/officeDocument/2006/relationships/slide" Target="/ppt/slides/slide1.xml" Id="R701e8d1105bf400e" /><Relationship Type="http://schemas.openxmlformats.org/officeDocument/2006/relationships/slide" Target="/ppt/slides/slide2.xml" Id="R2f031c99da6045a5" /><Relationship Type="http://schemas.openxmlformats.org/officeDocument/2006/relationships/slide" Target="/ppt/slides/slide3.xml" Id="Rd6332c46ee784201" /><Relationship Type="http://schemas.openxmlformats.org/officeDocument/2006/relationships/slide" Target="/ppt/slides/slide4.xml" Id="R66a8231259044bbb" /><Relationship Type="http://schemas.openxmlformats.org/officeDocument/2006/relationships/slide" Target="/ppt/slides/slide5.xml" Id="R0e7a7d9e7ce84d41" /><Relationship Type="http://schemas.openxmlformats.org/officeDocument/2006/relationships/slide" Target="/ppt/slides/slide6.xml" Id="R91f1f673a9084f37" /><Relationship Type="http://schemas.openxmlformats.org/officeDocument/2006/relationships/slide" Target="/ppt/slides/slide7.xml" Id="R71e703e662034640" /><Relationship Type="http://schemas.openxmlformats.org/officeDocument/2006/relationships/slide" Target="/ppt/slides/slide8.xml" Id="R505d4bb1a74140ad" /><Relationship Type="http://schemas.openxmlformats.org/officeDocument/2006/relationships/slide" Target="/ppt/slides/slide9.xml" Id="R16ddf43ec16e4568" /><Relationship Type="http://schemas.openxmlformats.org/officeDocument/2006/relationships/slide" Target="/ppt/slides/slide10.xml" Id="R27dfa56bf6ed4c7c" /><Relationship Type="http://schemas.openxmlformats.org/officeDocument/2006/relationships/slide" Target="/ppt/slides/slide11.xml" Id="R91fb1ed2fc4d4f33" /><Relationship Type="http://schemas.openxmlformats.org/officeDocument/2006/relationships/slide" Target="/ppt/slides/slide12.xml" Id="R2e8cdc9497594882" /><Relationship Type="http://schemas.openxmlformats.org/officeDocument/2006/relationships/slide" Target="/ppt/slides/slide13.xml" Id="Ra76611b6c62a4f0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7c9341b786b45e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f5e483817c0425f" /><Relationship Type="http://schemas.openxmlformats.org/officeDocument/2006/relationships/notesMaster" Target="/ppt/notesMasters/notesMaster1.xml" Id="R07b0be028527473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ec5580c55147a4" /><Relationship Type="http://schemas.openxmlformats.org/officeDocument/2006/relationships/notesMaster" Target="/ppt/notesMasters/notesMaster1.xml" Id="R4f23d1ff2d064cc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8f1f0ab5b4e4929" /><Relationship Type="http://schemas.openxmlformats.org/officeDocument/2006/relationships/notesMaster" Target="/ppt/notesMasters/notesMaster1.xml" Id="R5fb8ac014e4c447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dac88eab620437c" /><Relationship Type="http://schemas.openxmlformats.org/officeDocument/2006/relationships/notesMaster" Target="/ppt/notesMasters/notesMaster1.xml" Id="Rc7030aeba54a4e5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231de8d7ce4418f" /><Relationship Type="http://schemas.openxmlformats.org/officeDocument/2006/relationships/notesMaster" Target="/ppt/notesMasters/notesMaster1.xml" Id="R84aa2e9090a64fa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f5bdc84f3641b0" /><Relationship Type="http://schemas.openxmlformats.org/officeDocument/2006/relationships/notesMaster" Target="/ppt/notesMasters/notesMaster1.xml" Id="R987c502fcf3f4eb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4e6955ce95d4be8" /><Relationship Type="http://schemas.openxmlformats.org/officeDocument/2006/relationships/notesMaster" Target="/ppt/notesMasters/notesMaster1.xml" Id="R33a2dfab8824434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8dbf9c2f9324996" /><Relationship Type="http://schemas.openxmlformats.org/officeDocument/2006/relationships/notesMaster" Target="/ppt/notesMasters/notesMaster1.xml" Id="R8a07da96deee44e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290fb95b766447e" /><Relationship Type="http://schemas.openxmlformats.org/officeDocument/2006/relationships/notesMaster" Target="/ppt/notesMasters/notesMaster1.xml" Id="R20c3d56f28cb42b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d09dd5f06094f62" /><Relationship Type="http://schemas.openxmlformats.org/officeDocument/2006/relationships/notesMaster" Target="/ppt/notesMasters/notesMaster1.xml" Id="R23292689f9b1430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d16d0b24a034e89" /><Relationship Type="http://schemas.openxmlformats.org/officeDocument/2006/relationships/notesMaster" Target="/ppt/notesMasters/notesMaster1.xml" Id="R726a0ed9a67c424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17037b269ea4d93" /><Relationship Type="http://schemas.openxmlformats.org/officeDocument/2006/relationships/notesMaster" Target="/ppt/notesMasters/notesMaster1.xml" Id="Rebc2168a94694de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88d9fe093734fdf" /><Relationship Type="http://schemas.openxmlformats.org/officeDocument/2006/relationships/notesMaster" Target="/ppt/notesMasters/notesMaster1.xml" Id="Rc6f025c370d3498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Imagem gerada para uso exclusivo neste deck. Informações confidenciais do Projeto Fôlego. Data-base: setembro de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Estratégia interna em validação. Canais B2B2C priorizados: personal trainers e academias. O setor público é hipótese futura e depende de validação institucional, jurídica e econômica.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Modelo de receita ainda em validação. A comparação é por categoria de solução, sem afirmar superioridade clínica ou substituir prontuários, aplicativos de bem-estar ou telemedicina.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Metas iniciais do formulário/piloto: conclusão mínima de 80%, tempo mediano inferior a 18 minutos e facilidade desejável de 8/10. Retenção D30/D90 e ações concluídas são métricas propostas para validação.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Pedido ao programa proposto para a candidatura. Equipe em formação. Perfil do fundador e motivação baseados no histórico interno do projeto Fôlego.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 interna: FOLEGO_Prompt_Mestre_Passaporte_Saude_v1.2_CONFIDENCIAL e especificação do MVP. A Fôlego não diagnostica nem prescreve.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 externa: IBGE, Censo Demográfico 2022, divulgação sobre envelhecimento populacional. Vídeo oficial: https://www.youtube.com/watch?v=eoJFBgbTY4Y. Público 40–65 anos: decisão estratégica interna após reunião com incubadora em 03/09/2026.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 interna: Fôlego — Sua história de saúde; Prompt Mestre v1.2. Salvaguarda: o produto não substitui consulta, diagnóstico, prescrição ou atendimento de emergência.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 interna: especificação da experiência conversacional do MVP, versão 03/09/2026; landing page Fôlego, versão 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Captura do site oficial Fôlego, versão 3, consultado em 10/09/2026: https://folegosaude.com.br. Funcionalidades baseadas nos registros técnicos internos do MVP.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Stack atual: Expo SDK 57, React Native/TypeScript e Supabase. Implementações internas: consentimento, exportação, exclusão de conta e auditoria do Passaporte. Controles formais adicionais de LGPD e segurança ainda estão no roadmap.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 interna: histórico técnico do projeto até 09/09/2026. O percentual de 70% é estimativa gerencial, não auditoria externa. Não há receita nem métricas de retenção validadas nesta data.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Fontes: IBGE, Censo Demográfico 2022, população total e distribuição etária. A estimativa de aproximadamente 50 milhões usa interpolação da faixa 60–69 e deve ser refinada com microdados. Cenário de 80 mil usuários: hipótese estratégica interna do projeto Fôlego.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11b5ebec44bd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15966ed4b9d4ef4" /><Relationship Type="http://schemas.openxmlformats.org/officeDocument/2006/relationships/slideLayout" Target="/ppt/slideLayouts/slideLayout1.xml" Id="R7d337b2cc7144af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37b2cc7144af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248bf91eb4745" /><Relationship Type="http://schemas.openxmlformats.org/officeDocument/2006/relationships/image" Target="/ppt/media/image.png" Id="Rf6244533306f4788" /><Relationship Type="http://schemas.openxmlformats.org/officeDocument/2006/relationships/notesSlide" Target="/ppt/notesSlides/notesSlide1.xml" Id="Rbb19ecb673ad4df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365638e3411e" /><Relationship Type="http://schemas.openxmlformats.org/officeDocument/2006/relationships/notesSlide" Target="/ppt/notesSlides/notesSlide10.xml" Id="Rf302afbd241a498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77b0237b4409" /><Relationship Type="http://schemas.openxmlformats.org/officeDocument/2006/relationships/notesSlide" Target="/ppt/notesSlides/notesSlide11.xml" Id="Ra557aa2fd7354e4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59d7309b4e07" /><Relationship Type="http://schemas.openxmlformats.org/officeDocument/2006/relationships/notesSlide" Target="/ppt/notesSlides/notesSlide12.xml" Id="Re216289b2efc4ea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b434958034295" /><Relationship Type="http://schemas.openxmlformats.org/officeDocument/2006/relationships/notesSlide" Target="/ppt/notesSlides/notesSlide13.xml" Id="Ra51dada269c844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cb4982a3649ae" /><Relationship Type="http://schemas.openxmlformats.org/officeDocument/2006/relationships/notesSlide" Target="/ppt/notesSlides/notesSlide2.xml" Id="R9e87326b4ba7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19e1d3d74a31" /><Relationship Type="http://schemas.openxmlformats.org/officeDocument/2006/relationships/notesSlide" Target="/ppt/notesSlides/notesSlide3.xml" Id="R73253a575ca4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4bfcf9b641bb" /><Relationship Type="http://schemas.openxmlformats.org/officeDocument/2006/relationships/notesSlide" Target="/ppt/notesSlides/notesSlide4.xml" Id="R2e679f54824d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174892ac4348" /><Relationship Type="http://schemas.openxmlformats.org/officeDocument/2006/relationships/notesSlide" Target="/ppt/notesSlides/notesSlide5.xml" Id="R31ce7eae0c6c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6428cda64608" /><Relationship Type="http://schemas.openxmlformats.org/officeDocument/2006/relationships/image" Target="/ppt/media/image.jpeg" Id="R88d85277606d44ac" /><Relationship Type="http://schemas.openxmlformats.org/officeDocument/2006/relationships/notesSlide" Target="/ppt/notesSlides/notesSlide6.xml" Id="Re95800dae138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0eb9150894297" /><Relationship Type="http://schemas.openxmlformats.org/officeDocument/2006/relationships/notesSlide" Target="/ppt/notesSlides/notesSlide7.xml" Id="R3e8da603d7b043f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416005084219" /><Relationship Type="http://schemas.openxmlformats.org/officeDocument/2006/relationships/notesSlide" Target="/ppt/notesSlides/notesSlide8.xml" Id="R36d341731776434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5820a5614517" /><Relationship Type="http://schemas.openxmlformats.org/officeDocument/2006/relationships/notesSlide" Target="/ppt/notesSlides/notesSlide9.xml" Id="Rceed5f9e61cc48a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244533306f478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54B44B-8D16-4CA2-A7DA-3AB3DA174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5F0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8F1E23-C596-4B95-B4FB-D59066AB8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A5FD0B-BECA-494C-BDB5-A58EB40B4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71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3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FÔLEGO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086E20-9F51-41A5-827B-DFEB2AE19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9144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A38C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E51269-56A2-41BF-9549-65EA4CE66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40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Saúde com contexto,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40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todos os dias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085475-0B90-4528-BE3D-8F4C7E642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438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Pitch Deck  |  Programa de Aceleração em Saúde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9D0DDC-8E58-488F-B8A6-4FA508B1A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Setembro de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381B60-03FA-4DF0-93FE-3CE12A2A9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438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Augusto Pupo Lizzardi Pinto  •  Fundador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BF02B7-E7BB-4834-8359-16BF89124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11123B-0670-48E9-BF32-6C2D1F161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90146958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50F70C-CCA2-4D09-940F-46173D5D9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ESTRATÉGIA DE ENTRADA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654C21-F29A-46D7-934E-5EA2ABFF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Distribuição apoiada por relações de confiança já existentes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82D335-13F1-4E4D-A3C5-9C10625F5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B2C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0E9D3F-732A-4FF8-A001-55A7E7917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285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Assinatura individual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1A7198-23E2-43BE-A683-CB8DCDA2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2571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7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A6DA5D-3E68-4BC8-8AA6-FA354A390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29527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Entrada direta pela lista de espera, conteúdo educativo e indicação entre usuários.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AA6376-DECF-414B-963F-C18D9304E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0383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B2B2C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986106-7A31-46EF-A18D-8A13A4F17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457450"/>
            <a:ext cx="285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Parceiros de confiança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EC195E-9A78-46AC-BC10-9C1970893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352800"/>
            <a:ext cx="2571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7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60129C-D7F1-406C-B68D-2345E0D49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657600"/>
            <a:ext cx="29527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Academias, personal trainers, empresas e organizações de saúde como canais de aquisição.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AA92BD-5922-4061-90B7-114DC4E21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383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SETOR PÚBLICO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376FD0-5AB2-425E-8797-9E35B2CD6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457450"/>
            <a:ext cx="285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Acesso subsidiado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BCB6E1-6643-4DF9-AFCC-CF89525AE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352800"/>
            <a:ext cx="2571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7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5DC010-D635-46B4-BEA3-A2F915F37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657600"/>
            <a:ext cx="29527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Programas municipais ou institucionais voltados a prevenção, autonomia e envelhecimento saudável.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B98615-5A30-48E9-8170-E6079D30B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100012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7F2EE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EA2B41-B9E2-44DB-A2D9-1CD6FFDA3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24500"/>
            <a:ext cx="954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Primeiro objetivo: validar aquisição e engajamento com um piloto pequeno antes de escalar investimento em mídia.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B3E67C-C3E4-46DE-BED5-F774AB273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79F017-22FE-48B0-88EC-E1FD119E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8925796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B4F4EF-72B9-40EB-BDA6-A06F553F9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MODELO DE NEGÓCIO E DIFERENCIAÇÃO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696525-0CEF-4A31-819D-CD1BDB8A1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Receita recorrente com uma proposta que atravessa categorias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A27F53-E3A3-4D0B-B1CE-80843D2A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431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MODELO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CF5827-856C-41B7-BC89-FE5D96E17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Assinatura B2C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FA2330-4CCE-4A88-A8ED-67E48FB72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Licenças ou benefício B2B2C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CEFDF8-9CB0-4FAE-848A-75F630BC6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371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Contratos e subsídios institucionais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48CC85-5D15-4A74-BE5A-6E210AACD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3714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Preços e unit economics serão definidos após o piloto.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F1BEFF-19F6-45EF-A2C4-6BC7A75B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847850"/>
            <a:ext cx="6038850" cy="3371850"/>
          </a:xfrm>
          <a:prstGeom xmlns:a="http://schemas.openxmlformats.org/drawingml/2006/main" prst="roundRect">
            <a:avLst>
              <a:gd name="adj" fmla="val 2260"/>
            </a:avLst>
          </a:prstGeom>
          <a:solidFill xmlns:a="http://schemas.openxmlformats.org/drawingml/2006/main">
            <a:srgbClr val="10363B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6CAAAB-5EFE-473D-A405-3C71F0000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152650"/>
            <a:ext cx="514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POSICIONAMENTO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383C3A-3AB2-4284-B81C-AF5A2F0A8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6479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Prontuários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584F7D-EAE0-44CA-9FC4-ED396474C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47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documentam o atendimento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7D12E9-813A-4DC6-BD5A-D7D68E400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Apps de bem-estar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DBE275-100E-48E3-8DF9-D9DAEBB2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004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acompanham partes da rotina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EB867B-053A-461C-86FF-3ED8271D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7528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Telemedicina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3B7F9D-AE35-48BF-BCB6-4E89095F2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7528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conecta consulta à distância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61FC57-DD7B-493C-B04E-61B3D0D31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248150"/>
            <a:ext cx="504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B9A1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853EE8-462E-4B07-B08B-0FD0C61C9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5148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Fôlego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402C8A-6955-4053-BDF9-9D898CF40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47675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4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organiza a história e acompanha a jornada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F94D02-7BED-477C-AA64-B6C011958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894CC0-E51F-4754-9390-F9DFFEA3D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2796987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C8FD6F-E3FC-48D4-8923-68BF0EF44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ROADMAP DE VALIDAÇÃO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4DCC31-4DB4-415D-BE78-680CEBD8B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O próximo ciclo transforma execução técnica em evidência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434598-C0FE-4838-A581-35E8A6060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0–3 MESES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DEBC55-A5BA-4EAA-9A5C-5E4683FF7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Piloto assistido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D00042-1837-49B2-9D4E-5D3C8E273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Medir conclusão do onboarding, tempo de cadastro, facilidade percebida e uso semanal.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5FC780-8CD1-47BB-8AA4-C6E9FB98E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0193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3–6 MESES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CBD732-2E88-4F50-A46B-8FDE9CC87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38125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Produto e segurança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D89EAD-FAD5-4149-A73C-24CC6FFE1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895600"/>
            <a:ext cx="2857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Refinar IA longitudinal, notificações, testes automatizados, LGPD e integrações.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B0B05E-6DDE-4A9F-9257-D72C33320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0193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6–12 MESES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01077E-6DF0-45BA-9EC3-DD74131C5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38125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Validação e escala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1E2FF5-ABBF-4696-8F86-B34CA0297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895600"/>
            <a:ext cx="3143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Testar canal B2B2C, indicadores de saúde e economia, estabilidade e publicação nas lojas.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17CF93-78B8-40D8-9164-70859FCBA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4013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10363B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00AF9C-8392-4F1B-8FCB-13DF029CA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0101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Métricas principais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3A346B-A5E7-4B98-AB77-F1977D16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314950"/>
            <a:ext cx="981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Conclusão ≥80%  •  tempo mediano &lt;18 min  •  facilidade ≥8/10  •  retenção D30/D90  •  ações preventivas concluídas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FC17EF-AE80-4961-8697-56005860C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8572C9-48EA-4CDE-BF90-253A6D959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60345361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0363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BACD5B-15B3-4359-881B-5FF888D33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PARCERIA COM O EINSTEIN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3CE01B-2015-4EEF-BD0A-5E9CDAC9C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6572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O que buscamos no programa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EE5D1F-938B-489B-B9C4-489408B09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85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6D177B-70AD-4A36-9A5F-6490A592A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790700"/>
            <a:ext cx="5410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Desenho de um piloto com indicadores clínicos, comportamentais e econômicos.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3D4661-0387-4246-8371-7BDE5830B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685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0DC275-7697-4D93-88C0-A37938347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667000"/>
            <a:ext cx="5410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Mentoria em segurança, LGPD, regulação e limites responsáveis da inteligência artificial.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BC15D7-D179-4424-9FF9-D11A1139E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685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8E0032-6F0C-4029-AAD8-F5B4D19AE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543300"/>
            <a:ext cx="5410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Acesso ao ecossistema para validar modelo B2B2C e preparar escala.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3046EF-9AD0-4A4F-B9FA-646799BE6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695450"/>
            <a:ext cx="3867150" cy="3276600"/>
          </a:xfrm>
          <a:prstGeom xmlns:a="http://schemas.openxmlformats.org/drawingml/2006/main" prst="roundRect">
            <a:avLst>
              <a:gd name="adj" fmla="val 2326"/>
            </a:avLst>
          </a:prstGeom>
          <a:solidFill xmlns:a="http://schemas.openxmlformats.org/drawingml/2006/main">
            <a:srgbClr val="F7F5F0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44B427-1D98-425C-A254-DE53961D7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0193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FUNDADOR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8C2B77-F332-475D-88C4-B0749EFAC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419350"/>
            <a:ext cx="3048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2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Augusto Pupo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22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22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Lizzardi Pinto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90E84A-438B-4D08-8CA9-1BB9100AD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4290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Empreendedor e gestor com experiência em desenvolvimento de negócios.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22F413-3682-46E7-8F72-43B952F0A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267200"/>
            <a:ext cx="304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 Fôlego nasceu de uma experiência familiar com perda de força e autonomia.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4A3960-10A1-4963-86CE-EBBB4F657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folegosaude.com.br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E7B893-F48B-4D57-932A-ADA0A5F0B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714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FÔLEGO  •  SUA HISTÓRIA ACOMPANHA VOCÊ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5DBFF7-4E20-45B2-A6D4-E5F9396AA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2F51CD-2BCC-42BC-8136-CEB67B96F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808130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508CF0-53BC-4AA9-AA76-C0E313479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PROBLEMA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7C81D3-3260-4C48-9FF6-5B628947F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 saúde acontece todos os dias. O histórico continua fragmentado.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8EE479-DA37-41C0-BEDC-87AB567B1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85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Exames, sintomas, consultas, medicamentos e rotina ficam espalhados em aplicativos, PDFs, mensagens e memória.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0B8356-C6FC-4248-9C51-795985269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78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A88CD0-6D9F-4344-9BA2-C695330EA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333750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Informação dispersa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7152F8-9B2F-4380-BCBA-849C95044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14700"/>
            <a:ext cx="78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F7A712-8C91-42CE-A85F-3316D7AF3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333750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Baixa continuidade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CDB550-9157-4184-91D2-64EBF6347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314700"/>
            <a:ext cx="781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25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A0C556-58CD-4A6A-A890-34D63EC1D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3337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Prevenção sem acompanhamento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8BA766-02D8-4CC3-8F47-2928F676F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000500"/>
            <a:ext cx="219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O usuário repete sua história e perde contexto.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D88DD4-34ED-4AC1-9110-7E932A58E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000500"/>
            <a:ext cx="219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Cada consulta começa quase do zero.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4AC860-D571-4711-89E0-C104B0E5E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000500"/>
            <a:ext cx="2238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Orientações não viram uma jornada visível.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AB1BCC-E11B-4210-ADCB-6424E4FB8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10744200" cy="762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10363B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4AC71B-FAC4-426D-B92B-8B1C1F697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5245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O problema central é transformar dados soltos em contexto útil e próximos passos acompanháveis.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CD3D66-02B0-43F9-A700-0CEE9335F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63770E-66C9-45D5-AA17-E5585EB1C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833732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0363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20ABD2-AC5D-40AF-8A04-EDB7179F9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POR QUE AGORA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F127AC-E6E5-45CC-8981-A440AA163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8858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22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O Brasil envelhece enquanto o cuidado continua episódico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0AA752-91B7-4772-9826-C3BDC6218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+57,4%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2EBF53-DB20-463F-8B52-0650A85D5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5745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10,9%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A0456A-7BFC-4A4E-8FA6-4EA488672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57450"/>
            <a:ext cx="314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40–65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6A5A56-E185-4CCE-AA8D-E5D1DA72D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3143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crescimento da população com 65 anos ou mais entre 2010 e 2022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151C98-F8D6-4F35-AC68-7696C5A04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00500"/>
            <a:ext cx="3143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da população brasileira tinha 65 anos ou mais no Censo 2022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C9B221-24D6-4B36-9497-6210578AE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00500"/>
            <a:ext cx="3143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faixa inicial da Fôlego: prevenção antes da perda de autonomia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DB3D99-4D39-44A2-963C-E3C338566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07442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 oportunidade começa antes da velhice: organizar histórico, hábitos e prevenção quando ainda existe maior capacidade de mudança.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D37F69-DE7D-41C3-B85E-7BA9C9664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FEAC5F-FA5E-4B91-81A4-CF00642C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7174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025EE3-7B9C-4431-8D9B-1EA3DD3B0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SOLUÇÃO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21C2AA-B6C9-41A1-B76F-63FE80D10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Um Passaporte da Saúde que transforma histórico em direção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E926C2-AC54-4519-A6A4-FAE7BD366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72390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21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 Fôlego reúne a história de saúde e usa inteligência artificial para organizar contexto, mostrar mudanças e apoiar próximos passos.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539F0D-95B2-4802-8895-2A0191E5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PASSADO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848586-1054-474D-B82E-3EA9E494E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2724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Exames, consultas, sintomas e medicamentos em uma linha do tempo.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07A637-B035-4604-B1E0-B6CA341E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562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PRESENTE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FF9CA9-A85D-4ABD-8541-9B8D45F7E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905250"/>
            <a:ext cx="2724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Rotina, atividade, medições e mudanças compreendidas no contexto pessoal.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6B9795-5387-4B12-AFA2-EAC372730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5623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PRÓXIMO PASSO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CBEE0B-24F4-44D9-BEDD-B6A212978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905250"/>
            <a:ext cx="27241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00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Ações, lembretes e perguntas mais úteis para conversar com profissionais.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CBC90F-8E31-44EE-8293-6C8DF1013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344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7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31E374-DE4C-4CD4-BEEC-71C0FE5D4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344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Organização e apoio à prevenção. Sem diagnóstico, prescrição ou substituição do profissional de saúde.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594DB3-8B64-4E0C-924F-91AACC26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78B402-1EA5-4911-994E-0A21B4AB7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4850117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D01126-C870-41A1-B5F8-73140358D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EXPERIÊNCIA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1A1DBB-0FA6-4926-BE83-18E7939CC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Uma jornada simples para o usuário e estruturada nos bastidores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89554C-E9BF-496F-B309-20B34FF6F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68E1AA-109B-4D0D-98B4-5FEDCDCDB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Você registra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15B673-4654-46DB-BB90-D9F07E6F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Voz, texto, documento ou sincronização.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F7E8D3-06EF-4256-AF84-08571CBFE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57175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B9A1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E6E70E-77C7-4CCC-8283-7C8BFBA1F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24790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258293-D372-4325-80C7-665E8E5B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9908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 Fôlego organiza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A371DD-8BD8-42A1-8134-6AC8F5B03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562350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Tudo entra na linha do tempo pessoal.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EDBDE6-2136-4A46-9924-9394BCA80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57175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B9A1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62F8AF-7EA6-41C8-AF4D-B773C5DD0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24790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31FE17-F716-42D1-AD02-AE976E863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908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Você entende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97D76F-9BB9-4285-96E5-D97AF1389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562350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A IA identifica mudanças e contexto.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FA092B5-F27D-42F6-82A7-75A6EE52D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71750"/>
            <a:ext cx="457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B9A1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88CC21-E9C2-4DE5-ACF4-445D121D5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247900"/>
            <a:ext cx="857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00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923B98-3A58-4D6E-A388-F7B13ADC5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9908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Você avança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C3DC34-DA0F-4B8A-A045-6D21BB55A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562350"/>
            <a:ext cx="2190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42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Próximos passos ficam visíveis e acompanháveis.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EBCBBA-0581-48EA-96BD-EAE6B5D53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7442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7F2EE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852193-A28E-4665-AF9D-438C4E067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816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25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Princípio de experiência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687B52-180E-4B61-8B89-8C219221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505450"/>
            <a:ext cx="981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2025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Menos esforço para registrar. Mais clareza para cuidar.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2E2608-7412-44A1-973A-FF2FFEA73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CDE947-F374-42A2-8F14-52ABF3948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7635018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0363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273408-C83C-40FA-A5A3-2CF0FC6C0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PRODUTO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0B0C1C-6B6E-45F9-916A-B9D23FDA1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7429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Uma experiência já visível e funcionando no iPhone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d85277606d44a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0" y="1771650"/>
            <a:ext cx="6096000" cy="3810000"/>
          </a:xfrm>
          <a:prstGeom xmlns:a="http://schemas.openxmlformats.org/drawingml/2006/main" prst="roundRect">
            <a:avLst>
              <a:gd name="adj" fmla="val 4500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E64EB7-2ABD-4DAC-A9A6-5238733B6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66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A512A5-5D44-4F7A-847C-9E9A94EC3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943100"/>
            <a:ext cx="3257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Passaporte e linha do tempo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C92243-6700-4A4D-B704-4DB5537D7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38425"/>
            <a:ext cx="66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4F706A-C268-4952-ABA7-6BD8A1BA5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628900"/>
            <a:ext cx="3257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Registro por voz, texto e documento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76AFCC-20A3-4AF6-8CF7-793A2311C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24225"/>
            <a:ext cx="66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BAEA3E-674D-4D06-A38D-36C862C7D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314700"/>
            <a:ext cx="3257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Jornada e próximos passos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39C2EB-AF96-495D-A0FA-A6242F272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0025"/>
            <a:ext cx="66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06FF9B-AFF4-4736-A6DF-8D2BD03A7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000500"/>
            <a:ext cx="3257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Apple Saúde e Strava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1F729A-3A65-42CB-8A07-2AD4A8435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95825"/>
            <a:ext cx="66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F77769-7227-4EF7-AA1C-A3085FFAA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686300"/>
            <a:ext cx="3257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Passaporte emergencial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12F5B9-53B7-45C4-A0DB-D056D0B0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791200"/>
            <a:ext cx="609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folegosaude.com.br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90F2CC-74DC-459D-833A-81D2B22FA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1E75A4D-6699-4E24-A20D-485DCE08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C9D8D7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88695257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46909E-C5B8-4D33-AFEF-0C00D0C72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BASE TECNOLÓGICA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A53C38-F691-4469-A9D7-3D5C7C4C2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A tecnologia conecta dados, contexto e governança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F04E43-B446-42C6-BF27-22884505D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ENTRADAS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44B34A-7C30-401B-A267-CC2215093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571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Voz e texto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Fotos e PDFs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Medições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Apple Saúde e Strava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3717EE-E82D-4777-810B-AE43AA34E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866900"/>
            <a:ext cx="38290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10363B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D0F6B4-D2D1-4FEF-8B39-930DBDF7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209800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INTELIGÊNCIA FÔLEGO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EDEC7A-CA75-44C7-AC6D-03581E365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743200"/>
            <a:ext cx="3028950" cy="2305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6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Interpretação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Confirmação do usuário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Organização longitudinal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Comparação com histórico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0AFE37-0B3B-4235-8815-9E90C3BDA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9240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SAÍDAS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C63A8F-C05D-4CFE-9C2F-EA35957C5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343150"/>
            <a:ext cx="2667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Linha do tempo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Passaporte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Próximos passos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Histórico auditável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DCC793-C751-46D2-96F1-8A0FB350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4013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7F2EE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23F5F0-622C-4BBF-9F76-454AF2ED4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10200"/>
            <a:ext cx="9944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Consentimento explícito  •  exportação de dados  •  exclusão de conta  •  trilha de alterações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D33270-3B08-4098-B052-171734421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3B13C7-057C-4EE4-BF16-903951AC9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67910962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111120-1DF4-441B-9209-A7117C40F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EXECUÇÃO ATÉ SETEMBRO DE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F209BA-A1F1-4D7D-9034-D529A27B3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O MVP já superou a fase de protótipo conceitual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BA0842-1CAC-4C54-9032-D031BFA3D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70%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B2C87D-2FB4-47E5-8273-BE14B19ED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43175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estimativa interna de prontidão do MVP para piloto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B2B2D7-9D5E-41C2-9742-708C001AE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952625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5E5D5E-B310-40C9-AD5D-D0D3421DE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543175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perfis iniciais estruturados para testes assistidos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2178C2-0C3C-43DC-84FD-82A250A65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952625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iPhone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E5702F-CB2C-401A-9985-0C08136BB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543175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7383C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17383C"/>
                </a:solidFill>
                <a:latin typeface="DejaVu Sans"/>
                <a:ea typeface="DejaVu Sans"/>
                <a:cs typeface="DejaVu Sans"/>
              </a:rPr>
              <a:t>development build instalado e validado em aparelho real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83E613-9C4D-4095-9281-7EA20F11D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0401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3D7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020AC5-3AC1-48A3-9B36-E7CD6B7C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Apple Saúde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A1A128-E35E-4237-804A-85C928D98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Sincronização inicial, manual, automática, persistência e controle de duplicação.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C402DD-054D-45B6-8B29-3812BC805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0957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Privacidade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1843FA-9BED-4819-AD98-C75007E2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5529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Consentimento antes do uso, exportação dos dados e exclusão da conta.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208DE4-5F33-43A4-8A26-96A652A2C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0957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Auditoria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7986D8-E23C-465E-8EB3-2F04E2DE5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5529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Registros de inclusão, exclusão, atualização e exportação no histórico protegido.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F16EE7-CEF6-407D-A8AD-E9DA430C1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400"/>
            <a:ext cx="10401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Receita e retenção ainda não validadas. O próximo estágio é medir comportamento real no piloto.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825008-BE35-49C6-AAE9-A314FF5CA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1AB935-6F70-4E68-B6EE-11AA64C35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9968868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72394D-D790-491B-AA8F-051E10135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0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MERCADO INICIAL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534391-36AD-4255-BAB0-E26FF995D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1066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Um mercado amplo com entrada por um público específico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DACE1D-C986-4E99-82BD-7E14A10C7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3750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≈50 milhões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BCF0C9-1261-446F-960E-97EF975AD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brasileiros entre 40 e 65 anos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83D999-AD30-4CE0-A445-28154D47C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27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Estimativa demográfica aproximada a partir das faixas etárias do Censo 2022.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1C5CA9-F769-4928-878A-4C7020978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66900"/>
            <a:ext cx="5753100" cy="2266950"/>
          </a:xfrm>
          <a:prstGeom xmlns:a="http://schemas.openxmlformats.org/drawingml/2006/main" prst="roundRect">
            <a:avLst>
              <a:gd name="adj" fmla="val 3361"/>
            </a:avLst>
          </a:prstGeom>
          <a:solidFill xmlns:a="http://schemas.openxmlformats.org/drawingml/2006/main">
            <a:srgbClr val="10363B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BB71F6-0EF5-4BF7-88BD-105DE6899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1717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25" b="1">
                <a:solidFill>
                  <a:srgbClr val="37B9A1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37B9A1"/>
                </a:solidFill>
                <a:latin typeface="DejaVu Sans"/>
                <a:ea typeface="DejaVu Sans"/>
                <a:cs typeface="DejaVu Sans"/>
              </a:rPr>
              <a:t>Público de entrada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AA58E7-1590-46DC-A61F-08D0EEAF2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667000"/>
            <a:ext cx="49530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FFFFFF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>
                <a:solidFill>
                  <a:srgbClr val="FFFFFF"/>
                </a:solidFill>
                <a:latin typeface="DejaVu Sans"/>
                <a:ea typeface="DejaVu Sans"/>
                <a:cs typeface="DejaVu Sans"/>
              </a:rPr>
              <a:t>Adultos que querem organizar exames, compreender mudanças e preservar autonomia antes que o cuidado fique mais complexo.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CF8F39-9B27-4600-90EF-0198ABA9A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053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25" b="1">
                <a:solidFill>
                  <a:srgbClr val="23A38C"/>
                </a:solidFill>
                <a:latin typeface="DejaVu Sans"/>
                <a:ea typeface="DejaVu Sans"/>
                <a:cs typeface="DejaVu Sans"/>
              </a:defRPr>
            </a:pPr>
            <a:r>
              <a:rPr sz="1125" b="1">
                <a:solidFill>
                  <a:srgbClr val="23A38C"/>
                </a:solidFill>
                <a:latin typeface="DejaVu Sans"/>
                <a:ea typeface="DejaVu Sans"/>
                <a:cs typeface="DejaVu Sans"/>
              </a:rPr>
              <a:t>Tese inicial de escala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5987B0-50FD-4A8D-8A53-19F2DE230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3143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1">
                <a:solidFill>
                  <a:srgbClr val="10363B"/>
                </a:solidFill>
                <a:latin typeface="DejaVu Sans"/>
                <a:ea typeface="DejaVu Sans"/>
                <a:cs typeface="DejaVu Sans"/>
              </a:defRPr>
            </a:pPr>
            <a:r>
              <a:rPr sz="2700" b="1">
                <a:solidFill>
                  <a:srgbClr val="10363B"/>
                </a:solidFill>
                <a:latin typeface="DejaVu Sans"/>
                <a:ea typeface="DejaVu Sans"/>
                <a:cs typeface="DejaVu Sans"/>
              </a:rPr>
              <a:t>80 mil usuários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B99C2E-2903-4F63-91A6-9D087BF0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010150"/>
            <a:ext cx="69151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65 mil pagantes e 15 mil subsidiados em cenário futuro. Meta estratégica, ainda não projeção contratada.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FB3F2E-2E71-4829-88B0-12994E12B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436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CONFIDENCIAL  •  PROPRIEDADE INTELECTUAL FÔLEGO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E66755-FBA1-4CAE-9ED9-BAEE90134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defRPr>
            </a:pPr>
            <a:r>
              <a:rPr sz="750" b="1">
                <a:solidFill>
                  <a:srgbClr val="5D6C6D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53771555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2026-09-10T14:03:53.7900000Z</dcterms:created>
  <dcterms:modified xsi:type="dcterms:W3CDTF">2026-09-10T14:03:53.7900000Z</dcterms:modified>
</coreProperties>
</file>